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70" r:id="rId1"/>
  </p:sldMasterIdLst>
  <p:notesMasterIdLst>
    <p:notesMasterId r:id="rId21"/>
  </p:notesMasterIdLst>
  <p:sldIdLst>
    <p:sldId id="256" r:id="rId2"/>
    <p:sldId id="312" r:id="rId3"/>
    <p:sldId id="313" r:id="rId4"/>
    <p:sldId id="314" r:id="rId5"/>
    <p:sldId id="315" r:id="rId6"/>
    <p:sldId id="316" r:id="rId7"/>
    <p:sldId id="327" r:id="rId8"/>
    <p:sldId id="328" r:id="rId9"/>
    <p:sldId id="317" r:id="rId10"/>
    <p:sldId id="318" r:id="rId11"/>
    <p:sldId id="319" r:id="rId12"/>
    <p:sldId id="320" r:id="rId13"/>
    <p:sldId id="321" r:id="rId14"/>
    <p:sldId id="322" r:id="rId15"/>
    <p:sldId id="323" r:id="rId16"/>
    <p:sldId id="324" r:id="rId17"/>
    <p:sldId id="325" r:id="rId18"/>
    <p:sldId id="326" r:id="rId19"/>
    <p:sldId id="270" r:id="rId20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5F7EC8F-F34D-4E35-BD50-BDFBF7725DAE}">
  <a:tblStyle styleId="{C5F7EC8F-F34D-4E35-BD50-BDFBF7725DA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016" autoAdjust="0"/>
  </p:normalViewPr>
  <p:slideViewPr>
    <p:cSldViewPr snapToGrid="0">
      <p:cViewPr varScale="1">
        <p:scale>
          <a:sx n="95" d="100"/>
          <a:sy n="95" d="100"/>
        </p:scale>
        <p:origin x="206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56b650b80e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56b650b80e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High Level Overview</a:t>
            </a: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57024b5631_0_1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57024b5631_0_1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rebuchet MS"/>
              <a:buNone/>
              <a:defRPr sz="4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None/>
              <a:defRPr sz="3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152400" y="632460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4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rebuchet MS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▪"/>
              <a:defRPr sz="3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ldNum" idx="12"/>
          </p:nvPr>
        </p:nvSpPr>
        <p:spPr>
          <a:xfrm>
            <a:off x="152400" y="632460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solidFill>
          <a:srgbClr val="0F243E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rebuchet MS"/>
              <a:buNone/>
              <a:defRPr sz="4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oto Sans Symbols"/>
              <a:buNone/>
              <a:defRPr sz="3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ldNum" idx="12"/>
          </p:nvPr>
        </p:nvSpPr>
        <p:spPr>
          <a:xfrm>
            <a:off x="152400" y="632460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1_Two Content">
    <p:bg>
      <p:bgPr>
        <a:solidFill>
          <a:srgbClr val="0F243E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rebuchet MS"/>
              <a:buNone/>
              <a:defRPr sz="4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sldNum" idx="12"/>
          </p:nvPr>
        </p:nvSpPr>
        <p:spPr>
          <a:xfrm>
            <a:off x="152400" y="632460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 with Caption">
  <p:cSld name="1_Content with Caption">
    <p:bg>
      <p:bgPr>
        <a:solidFill>
          <a:srgbClr val="0F243E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4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rebuchet MS"/>
              <a:buNone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Noto Sans Symbols"/>
              <a:buChar char="▪"/>
              <a:defRPr sz="32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None/>
              <a:defRPr sz="1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oto Sans Symbols"/>
              <a:buNone/>
              <a:defRPr sz="9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sldNum" idx="12"/>
          </p:nvPr>
        </p:nvSpPr>
        <p:spPr>
          <a:xfrm>
            <a:off x="152400" y="632460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311700" y="4409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311700" y="1536625"/>
            <a:ext cx="8520600" cy="44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31800" rtl="0">
              <a:spcBef>
                <a:spcPts val="640"/>
              </a:spcBef>
              <a:spcAft>
                <a:spcPts val="0"/>
              </a:spcAft>
              <a:buSzPts val="3200"/>
              <a:buChar char="▪"/>
              <a:defRPr/>
            </a:lvl1pPr>
            <a:lvl2pPr marL="914400" lvl="1" indent="-406400" rtl="0">
              <a:spcBef>
                <a:spcPts val="560"/>
              </a:spcBef>
              <a:spcAft>
                <a:spcPts val="0"/>
              </a:spcAft>
              <a:buSzPts val="2800"/>
              <a:buChar char="–"/>
              <a:defRPr/>
            </a:lvl2pPr>
            <a:lvl3pPr marL="1371600" lvl="2" indent="-342900" rtl="0">
              <a:spcBef>
                <a:spcPts val="480"/>
              </a:spcBef>
              <a:spcAft>
                <a:spcPts val="0"/>
              </a:spcAft>
              <a:buSzPts val="1800"/>
              <a:buChar char="▪"/>
              <a:defRPr sz="1800"/>
            </a:lvl3pPr>
            <a:lvl4pPr marL="1828800" lvl="3" indent="-355600" rtl="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marL="2286000" lvl="4" indent="-355600" rtl="0">
              <a:spcBef>
                <a:spcPts val="400"/>
              </a:spcBef>
              <a:spcAft>
                <a:spcPts val="0"/>
              </a:spcAft>
              <a:buSzPts val="2000"/>
              <a:buChar char="▪"/>
              <a:defRPr/>
            </a:lvl5pPr>
            <a:lvl6pPr marL="2743200" lvl="5" indent="-355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marL="3200400" lvl="6" indent="-355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marL="3657600" lvl="7" indent="-355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marL="4114800" lvl="8" indent="-355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sldNum" idx="12"/>
          </p:nvPr>
        </p:nvSpPr>
        <p:spPr>
          <a:xfrm>
            <a:off x="8595308" y="6180897"/>
            <a:ext cx="548700" cy="524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sp>
        <p:nvSpPr>
          <p:cNvPr id="93" name="Google Shape;93;p20"/>
          <p:cNvSpPr/>
          <p:nvPr/>
        </p:nvSpPr>
        <p:spPr>
          <a:xfrm>
            <a:off x="0" y="5999625"/>
            <a:ext cx="9144000" cy="914400"/>
          </a:xfrm>
          <a:prstGeom prst="rect">
            <a:avLst/>
          </a:prstGeom>
          <a:solidFill>
            <a:srgbClr val="0038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94" name="Google Shape;94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3088" y="6091063"/>
            <a:ext cx="938174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20"/>
          <p:cNvSpPr txBox="1">
            <a:spLocks noGrp="1"/>
          </p:cNvSpPr>
          <p:nvPr>
            <p:ph type="sldNum" idx="2"/>
          </p:nvPr>
        </p:nvSpPr>
        <p:spPr>
          <a:xfrm>
            <a:off x="8595308" y="6180897"/>
            <a:ext cx="548700" cy="524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_HEADER_1">
  <p:cSld name="SECTION_HEADER_1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1"/>
          <p:cNvSpPr txBox="1"/>
          <p:nvPr/>
        </p:nvSpPr>
        <p:spPr>
          <a:xfrm>
            <a:off x="734475" y="930900"/>
            <a:ext cx="7353300" cy="11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98;p21"/>
          <p:cNvSpPr txBox="1">
            <a:spLocks noGrp="1"/>
          </p:cNvSpPr>
          <p:nvPr>
            <p:ph type="title"/>
          </p:nvPr>
        </p:nvSpPr>
        <p:spPr>
          <a:xfrm>
            <a:off x="3962700" y="4260450"/>
            <a:ext cx="5073000" cy="163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4800"/>
            </a:lvl9pPr>
          </a:lstStyle>
          <a:p>
            <a:endParaRPr/>
          </a:p>
        </p:txBody>
      </p:sp>
      <p:sp>
        <p:nvSpPr>
          <p:cNvPr id="99" name="Google Shape;99;p21"/>
          <p:cNvSpPr/>
          <p:nvPr/>
        </p:nvSpPr>
        <p:spPr>
          <a:xfrm>
            <a:off x="0" y="5999625"/>
            <a:ext cx="9144000" cy="914400"/>
          </a:xfrm>
          <a:prstGeom prst="rect">
            <a:avLst/>
          </a:prstGeom>
          <a:solidFill>
            <a:srgbClr val="0038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00" name="Google Shape;100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3088" y="6091063"/>
            <a:ext cx="938174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1"/>
          <p:cNvSpPr txBox="1">
            <a:spLocks noGrp="1"/>
          </p:cNvSpPr>
          <p:nvPr>
            <p:ph type="sldNum" idx="12"/>
          </p:nvPr>
        </p:nvSpPr>
        <p:spPr>
          <a:xfrm>
            <a:off x="8595308" y="6180897"/>
            <a:ext cx="548700" cy="524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2"/>
          <p:cNvSpPr/>
          <p:nvPr/>
        </p:nvSpPr>
        <p:spPr>
          <a:xfrm>
            <a:off x="0" y="5999625"/>
            <a:ext cx="9144000" cy="914400"/>
          </a:xfrm>
          <a:prstGeom prst="rect">
            <a:avLst/>
          </a:prstGeom>
          <a:solidFill>
            <a:srgbClr val="0038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22"/>
          <p:cNvSpPr txBox="1">
            <a:spLocks noGrp="1"/>
          </p:cNvSpPr>
          <p:nvPr>
            <p:ph type="title"/>
          </p:nvPr>
        </p:nvSpPr>
        <p:spPr>
          <a:xfrm>
            <a:off x="311700" y="4409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2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31800" rtl="0">
              <a:spcBef>
                <a:spcPts val="640"/>
              </a:spcBef>
              <a:spcAft>
                <a:spcPts val="0"/>
              </a:spcAft>
              <a:buSzPts val="3200"/>
              <a:buChar char="▪"/>
              <a:defRPr/>
            </a:lvl1pPr>
            <a:lvl2pPr marL="914400" lvl="1" indent="-406400" rtl="0">
              <a:spcBef>
                <a:spcPts val="560"/>
              </a:spcBef>
              <a:spcAft>
                <a:spcPts val="0"/>
              </a:spcAft>
              <a:buSzPts val="2800"/>
              <a:buChar char="–"/>
              <a:defRPr/>
            </a:lvl2pPr>
            <a:lvl3pPr marL="1371600" lvl="2" indent="-381000" rtl="0">
              <a:spcBef>
                <a:spcPts val="480"/>
              </a:spcBef>
              <a:spcAft>
                <a:spcPts val="0"/>
              </a:spcAft>
              <a:buSzPts val="2400"/>
              <a:buChar char="▪"/>
              <a:defRPr/>
            </a:lvl3pPr>
            <a:lvl4pPr marL="1828800" lvl="3" indent="-355600" rtl="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marL="2286000" lvl="4" indent="-355600" rtl="0">
              <a:spcBef>
                <a:spcPts val="400"/>
              </a:spcBef>
              <a:spcAft>
                <a:spcPts val="0"/>
              </a:spcAft>
              <a:buSzPts val="2000"/>
              <a:buChar char="▪"/>
              <a:defRPr/>
            </a:lvl5pPr>
            <a:lvl6pPr marL="2743200" lvl="5" indent="-355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marL="3200400" lvl="6" indent="-355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marL="3657600" lvl="7" indent="-355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marL="4114800" lvl="8" indent="-355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22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31800" rtl="0">
              <a:spcBef>
                <a:spcPts val="640"/>
              </a:spcBef>
              <a:spcAft>
                <a:spcPts val="0"/>
              </a:spcAft>
              <a:buSzPts val="3200"/>
              <a:buChar char="▪"/>
              <a:defRPr/>
            </a:lvl1pPr>
            <a:lvl2pPr marL="914400" lvl="1" indent="-406400" rtl="0">
              <a:spcBef>
                <a:spcPts val="560"/>
              </a:spcBef>
              <a:spcAft>
                <a:spcPts val="0"/>
              </a:spcAft>
              <a:buSzPts val="2800"/>
              <a:buChar char="–"/>
              <a:defRPr/>
            </a:lvl2pPr>
            <a:lvl3pPr marL="1371600" lvl="2" indent="-381000" rtl="0">
              <a:spcBef>
                <a:spcPts val="480"/>
              </a:spcBef>
              <a:spcAft>
                <a:spcPts val="0"/>
              </a:spcAft>
              <a:buSzPts val="2400"/>
              <a:buChar char="▪"/>
              <a:defRPr/>
            </a:lvl3pPr>
            <a:lvl4pPr marL="1828800" lvl="3" indent="-355600" rtl="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4pPr>
            <a:lvl5pPr marL="2286000" lvl="4" indent="-355600" rtl="0">
              <a:spcBef>
                <a:spcPts val="400"/>
              </a:spcBef>
              <a:spcAft>
                <a:spcPts val="0"/>
              </a:spcAft>
              <a:buSzPts val="2000"/>
              <a:buChar char="▪"/>
              <a:defRPr/>
            </a:lvl5pPr>
            <a:lvl6pPr marL="2743200" lvl="5" indent="-355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marL="3200400" lvl="6" indent="-355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marL="3657600" lvl="7" indent="-355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marL="4114800" lvl="8" indent="-355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sldNum" idx="12"/>
          </p:nvPr>
        </p:nvSpPr>
        <p:spPr>
          <a:xfrm>
            <a:off x="8595308" y="6180897"/>
            <a:ext cx="548700" cy="524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pic>
        <p:nvPicPr>
          <p:cNvPr id="108" name="Google Shape;108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3088" y="6091063"/>
            <a:ext cx="938174" cy="731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3"/>
          <p:cNvSpPr txBox="1">
            <a:spLocks noGrp="1"/>
          </p:cNvSpPr>
          <p:nvPr>
            <p:ph type="title"/>
          </p:nvPr>
        </p:nvSpPr>
        <p:spPr>
          <a:xfrm>
            <a:off x="311700" y="4409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sldNum" idx="12"/>
          </p:nvPr>
        </p:nvSpPr>
        <p:spPr>
          <a:xfrm>
            <a:off x="8595308" y="6180897"/>
            <a:ext cx="548700" cy="524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sp>
        <p:nvSpPr>
          <p:cNvPr id="112" name="Google Shape;112;p23"/>
          <p:cNvSpPr/>
          <p:nvPr/>
        </p:nvSpPr>
        <p:spPr>
          <a:xfrm>
            <a:off x="0" y="5999625"/>
            <a:ext cx="9144000" cy="914400"/>
          </a:xfrm>
          <a:prstGeom prst="rect">
            <a:avLst/>
          </a:prstGeom>
          <a:solidFill>
            <a:srgbClr val="0038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13" name="Google Shape;113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3088" y="6091063"/>
            <a:ext cx="938174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3"/>
          <p:cNvSpPr txBox="1">
            <a:spLocks noGrp="1"/>
          </p:cNvSpPr>
          <p:nvPr>
            <p:ph type="sldNum" idx="2"/>
          </p:nvPr>
        </p:nvSpPr>
        <p:spPr>
          <a:xfrm>
            <a:off x="8595308" y="6180897"/>
            <a:ext cx="548700" cy="524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rebuchet MS"/>
              <a:buNone/>
              <a:defRPr sz="4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▪"/>
              <a:defRPr sz="3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152400" y="632460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 type="secHead">
  <p:cSld name="SECTION_HEADER">
    <p:bg>
      <p:bgPr>
        <a:solidFill>
          <a:srgbClr val="0F243E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Trebuchet MS"/>
              <a:buNone/>
              <a:defRPr sz="4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152400" y="632460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Only" type="titleOnly">
  <p:cSld name="TITLE_ONLY">
    <p:bg>
      <p:bgPr>
        <a:solidFill>
          <a:srgbClr val="0F243E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rebuchet MS"/>
              <a:buNone/>
              <a:defRPr sz="4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sldNum" idx="12"/>
          </p:nvPr>
        </p:nvSpPr>
        <p:spPr>
          <a:xfrm>
            <a:off x="152400" y="632460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rebuchet MS"/>
              <a:buNone/>
              <a:defRPr sz="4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152400" y="632460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mparison" type="twoTxTwoObj">
  <p:cSld name="TWO_OBJECTS_WITH_TEXT">
    <p:bg>
      <p:bgPr>
        <a:solidFill>
          <a:srgbClr val="0F243E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rebuchet MS"/>
              <a:buNone/>
              <a:defRPr sz="4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  <a:defRPr sz="18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  <a:defRPr sz="18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sldNum" idx="12"/>
          </p:nvPr>
        </p:nvSpPr>
        <p:spPr>
          <a:xfrm>
            <a:off x="152400" y="632460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rebuchet MS"/>
              <a:buNone/>
              <a:defRPr sz="4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Noto Sans Symbols"/>
              <a:buNone/>
              <a:defRPr sz="16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Noto Sans Symbols"/>
              <a:buNone/>
              <a:defRPr sz="14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ldNum" idx="12"/>
          </p:nvPr>
        </p:nvSpPr>
        <p:spPr>
          <a:xfrm>
            <a:off x="152400" y="632460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rebuchet MS"/>
              <a:buNone/>
              <a:defRPr sz="4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152400" y="632460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rebuchet MS"/>
              <a:buNone/>
              <a:defRPr sz="4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  <a:defRPr sz="18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  <a:defRPr sz="18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None/>
              <a:defRPr sz="1600" b="1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1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sldNum" idx="12"/>
          </p:nvPr>
        </p:nvSpPr>
        <p:spPr>
          <a:xfrm>
            <a:off x="152400" y="632460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6231952"/>
            <a:ext cx="9144000" cy="641400"/>
          </a:xfrm>
          <a:prstGeom prst="rect">
            <a:avLst/>
          </a:prstGeom>
          <a:solidFill>
            <a:schemeClr val="dk2"/>
          </a:solidFill>
          <a:ln w="254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rebuchet MS"/>
              <a:buNone/>
              <a:defRPr sz="4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▪"/>
              <a:defRPr sz="32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152400" y="632460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l" rtl="0">
              <a:spcBef>
                <a:spcPts val="0"/>
              </a:spcBef>
              <a:buNone/>
              <a:defRPr sz="1600" b="0" i="0" u="none" strike="noStrike" cap="none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DAF4DE10-3D11-415C-9A14-19536C63ACEB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525" y="6242237"/>
            <a:ext cx="917275" cy="6157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9" r:id="rId10"/>
    <p:sldLayoutId id="2147483661" r:id="rId11"/>
    <p:sldLayoutId id="2147483662" r:id="rId12"/>
    <p:sldLayoutId id="2147483664" r:id="rId13"/>
    <p:sldLayoutId id="2147483666" r:id="rId14"/>
    <p:sldLayoutId id="2147483667" r:id="rId15"/>
    <p:sldLayoutId id="2147483668" r:id="rId16"/>
    <p:sldLayoutId id="2147483669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1nyhMcEVIOPZWzcZHDcnKHHDy3JDdD46Jot_IGmHfBno/edit#slide=id.p16" TargetMode="External"/><Relationship Id="rId2" Type="http://schemas.openxmlformats.org/officeDocument/2006/relationships/hyperlink" Target="https://docs.google.com/document/d/1UW8oVYml7pBn2ckjvsK64lrjRS5ABJHPZ_hS6ZeS3Js/edit?usp=sharin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rive.google.com/drive/folders/1qGGdnUO_o7Dx6_f1iPpohG2dqFmz8qG2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leg.colorado.gov/bills/sb24-127" TargetMode="External"/><Relationship Id="rId2" Type="http://schemas.openxmlformats.org/officeDocument/2006/relationships/hyperlink" Target="https://leg.colorado.gov/bills/sb24-081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eg.colorado.gov/bills/sb24-037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folders/1v1HlJvMDcVCAmRdNNJw43mksREH_UUal" TargetMode="External"/><Relationship Id="rId2" Type="http://schemas.openxmlformats.org/officeDocument/2006/relationships/hyperlink" Target="https://cdphe.colorado.gov/water-quality/water-quality-engagement/water-quality-fee-setting-rule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FiZ1Qsevoc0VhIyI0HGhHta2j4jMa1fEvBS9V8COnt8/edit?usp=drive_link" TargetMode="External"/><Relationship Id="rId7" Type="http://schemas.openxmlformats.org/officeDocument/2006/relationships/hyperlink" Target="https://drive.google.com/file/d/1X9wsw2fsrT1vRDWbUs0pUuTYkWdxZOSz/view?usp=sharing" TargetMode="External"/><Relationship Id="rId2" Type="http://schemas.openxmlformats.org/officeDocument/2006/relationships/hyperlink" Target="https://cdphe.colorado.gov/water-quality/water-quality-engagement/reg-22-site-location-and-design-regulations-for-domestic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rive.google.com/drive/folders/19XNhbt_BfVTamCTgufo47mbQ-PEegiNE" TargetMode="External"/><Relationship Id="rId5" Type="http://schemas.openxmlformats.org/officeDocument/2006/relationships/hyperlink" Target="https://docs.google.com/spreadsheets/d/18GAjx7YAbkviy0steHmbIsvtgGxPa1l5/edit#gid=1802548811" TargetMode="External"/><Relationship Id="rId4" Type="http://schemas.openxmlformats.org/officeDocument/2006/relationships/hyperlink" Target="https://drive.google.com/drive/folders/10J1dXBQIu07Z38LnAVPdhq-l-Kg_iRqw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dphe.colorado.gov/surface-water-assessment" TargetMode="External"/><Relationship Id="rId2" Type="http://schemas.openxmlformats.org/officeDocument/2006/relationships/hyperlink" Target="https://docs.google.com/document/d/1YXYBA2BmWgjV8oHhgFgDhTKsP4DrHQr3uxjgJ4FBZaM/edit?usp=sharin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hyperlink" Target="https://drive.google.com/drive/folders/1I8Yd6Hvyg8XFx0iEY7YVZiyHT3gMG9GZ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4"/>
          <p:cNvSpPr txBox="1">
            <a:spLocks noGrp="1"/>
          </p:cNvSpPr>
          <p:nvPr>
            <p:ph type="ctrTitle"/>
          </p:nvPr>
        </p:nvSpPr>
        <p:spPr>
          <a:xfrm>
            <a:off x="685800" y="2367775"/>
            <a:ext cx="7772400" cy="14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</a:rPr>
              <a:t>Workgroup Updates 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120" name="Google Shape;120;p24"/>
          <p:cNvSpPr txBox="1">
            <a:spLocks noGrp="1"/>
          </p:cNvSpPr>
          <p:nvPr>
            <p:ph type="subTitle" idx="1"/>
          </p:nvPr>
        </p:nvSpPr>
        <p:spPr>
          <a:xfrm>
            <a:off x="1371600" y="4274300"/>
            <a:ext cx="6400800" cy="175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FFFF"/>
                </a:solidFill>
              </a:rPr>
              <a:t>February 22</a:t>
            </a:r>
            <a:r>
              <a:rPr lang="en" dirty="0">
                <a:solidFill>
                  <a:srgbClr val="FFFFFF"/>
                </a:solidFill>
              </a:rPr>
              <a:t>, 2024</a:t>
            </a:r>
            <a:endParaRPr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DCACD-7F13-61C8-A1E1-5F95F0A96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Clean Water Funding Mix February 5, 2024</a:t>
            </a:r>
            <a:b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CEEE0A-B4FB-419A-AFFD-26152ACDA0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6862" y="846138"/>
            <a:ext cx="8229600" cy="4526100"/>
          </a:xfrm>
        </p:spPr>
        <p:txBody>
          <a:bodyPr/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kern="100" dirty="0"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1800" kern="1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eeting agenda here: </a:t>
            </a:r>
            <a:r>
              <a:rPr lang="en-US" sz="1800" u="sng" kern="100" dirty="0">
                <a:solidFill>
                  <a:srgbClr val="0563C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https://docs.google.com/document/d/1UW8oVYml7pBn2ckjvsK64lrjRS5ABJHPZ_hS6ZeS3Js/edit?usp=sharing</a:t>
            </a:r>
            <a:r>
              <a:rPr lang="en-US" sz="1800" kern="1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Workgroup Docs:</a:t>
            </a:r>
            <a:r>
              <a:rPr lang="en-US" sz="1800" kern="1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These are the slides (16-18) on the two approaches (i.e., Individual vs. General Permits)</a:t>
            </a:r>
            <a:r>
              <a:rPr lang="en-US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https://docs.google.com/presentation/d/1nyhMcEVIOPZWzcZHDcnKHHDy3JDdD46Jot_IGmHfBno/edit#slide=id.p16</a:t>
            </a:r>
            <a:endParaRPr lang="en-US" sz="1800" u="sng" kern="100" dirty="0">
              <a:solidFill>
                <a:srgbClr val="0563C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Link to the Clean Water resources folder: </a:t>
            </a:r>
            <a:r>
              <a:rPr lang="en-US" sz="1800" u="sng" kern="100" dirty="0">
                <a:solidFill>
                  <a:srgbClr val="0563C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https://drive.google.com/drive/folders/1qGGdnUO_o7Dx6_f1iPpohG2dqFmz8qG2</a:t>
            </a:r>
            <a:r>
              <a:rPr lang="en-US" sz="1800" kern="1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5AF9FA-D95E-FA6E-35FE-5CEECFECBEF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0604708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356C5-567D-A766-A4D4-ACE55C76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 b="1" kern="100">
                <a:effectLst/>
              </a:rPr>
              <a:t>Clean Water Funding Mix February 5, 2024</a:t>
            </a:r>
            <a:endParaRPr lang="en-US" sz="3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DD9E44-46EE-C4DA-40EA-99DF58097170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52400" y="6324600"/>
            <a:ext cx="2133600" cy="365100"/>
          </a:xfrm>
        </p:spPr>
        <p:txBody>
          <a:bodyPr wrap="square" anchor="ctr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" sz="1400" smtClean="0"/>
              <a:pPr marL="0" lvl="0" indent="0" rtl="0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t>11</a:t>
            </a:fld>
            <a:endParaRPr lang="en" sz="1400"/>
          </a:p>
        </p:txBody>
      </p:sp>
      <p:pic>
        <p:nvPicPr>
          <p:cNvPr id="5" name="Picture 4" descr="A screenshot of a blue and white list&#10;&#10;Description automatically generated">
            <a:extLst>
              <a:ext uri="{FF2B5EF4-FFF2-40B4-BE49-F238E27FC236}">
                <a16:creationId xmlns:a16="http://schemas.microsoft.com/office/drawing/2014/main" id="{4C38F65C-5491-6326-30E4-9EBF9B916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800" y="1608138"/>
            <a:ext cx="6854399" cy="43525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1226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C5B9B-5D43-D35E-B4FA-B771D4F46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 b="1" kern="100">
                <a:effectLst/>
              </a:rPr>
              <a:t>Clean Water Funding Mix February 5, 2024</a:t>
            </a:r>
            <a:endParaRPr lang="en-US" sz="3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67811D-473B-A8CF-6BF4-33FC6E2233C1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52400" y="6324600"/>
            <a:ext cx="2133600" cy="365100"/>
          </a:xfrm>
        </p:spPr>
        <p:txBody>
          <a:bodyPr wrap="square" anchor="ctr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" sz="1400" smtClean="0"/>
              <a:pPr marL="0" lvl="0" indent="0" rtl="0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t>12</a:t>
            </a:fld>
            <a:endParaRPr lang="en" sz="1400"/>
          </a:p>
        </p:txBody>
      </p:sp>
      <p:pic>
        <p:nvPicPr>
          <p:cNvPr id="6" name="Picture 5" descr="A close-up of a document&#10;&#10;Description automatically generated">
            <a:extLst>
              <a:ext uri="{FF2B5EF4-FFF2-40B4-BE49-F238E27FC236}">
                <a16:creationId xmlns:a16="http://schemas.microsoft.com/office/drawing/2014/main" id="{8A154E49-7200-6820-CF59-35357887F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293" y="1567542"/>
            <a:ext cx="7300060" cy="310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0973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41381-3451-1854-EF07-2B7AE2BE7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 b="1" kern="100">
                <a:effectLst/>
              </a:rPr>
              <a:t>Clean Water Funding Mix February 5, 2024</a:t>
            </a:r>
            <a:endParaRPr lang="en-US" sz="3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348467-4B20-7D0B-E06D-66D667CE3261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52400" y="6324600"/>
            <a:ext cx="2133600" cy="365100"/>
          </a:xfrm>
        </p:spPr>
        <p:txBody>
          <a:bodyPr wrap="square" anchor="ctr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" sz="1400" smtClean="0"/>
              <a:pPr marL="0" lvl="0" indent="0" rtl="0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t>13</a:t>
            </a:fld>
            <a:endParaRPr lang="en" sz="1400"/>
          </a:p>
        </p:txBody>
      </p:sp>
      <p:pic>
        <p:nvPicPr>
          <p:cNvPr id="6" name="Picture 5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0F3360EB-0531-A74F-014B-B152C061D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739" y="1577591"/>
            <a:ext cx="8285793" cy="377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7356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B7ABA-4A7F-9DE8-25B2-F8D5463DF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 b="1" kern="100" dirty="0">
                <a:effectLst/>
              </a:rPr>
              <a:t>Clean Water Funding Mix February 5, 2024</a:t>
            </a:r>
            <a:endParaRPr lang="en-US" sz="3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2DF9C0-29C7-6FC0-31A6-3F410871796F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52400" y="6324600"/>
            <a:ext cx="2133600" cy="365100"/>
          </a:xfrm>
        </p:spPr>
        <p:txBody>
          <a:bodyPr wrap="square" anchor="ctr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" sz="1400" smtClean="0"/>
              <a:pPr marL="0" lvl="0" indent="0" rtl="0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t>14</a:t>
            </a:fld>
            <a:endParaRPr lang="en" sz="1400"/>
          </a:p>
        </p:txBody>
      </p:sp>
      <p:pic>
        <p:nvPicPr>
          <p:cNvPr id="5" name="Picture 4" descr="A screenshot of a document&#10;&#10;Description automatically generated">
            <a:extLst>
              <a:ext uri="{FF2B5EF4-FFF2-40B4-BE49-F238E27FC236}">
                <a16:creationId xmlns:a16="http://schemas.microsoft.com/office/drawing/2014/main" id="{B8795084-02E1-FC66-3A56-C6F5FCCCA8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880" b="-1"/>
          <a:stretch/>
        </p:blipFill>
        <p:spPr>
          <a:xfrm>
            <a:off x="457200" y="1608138"/>
            <a:ext cx="8229600" cy="43525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68585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F4C4D-9D2A-57B5-1579-123EB1F16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 b="1" kern="100" dirty="0">
                <a:effectLst/>
              </a:rPr>
              <a:t>Clean Water Funding Mix February 5, 2024</a:t>
            </a:r>
            <a:endParaRPr lang="en-US" sz="3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28E097-F6AD-522C-B079-849C1F1834F2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52400" y="6324600"/>
            <a:ext cx="2133600" cy="365100"/>
          </a:xfrm>
        </p:spPr>
        <p:txBody>
          <a:bodyPr wrap="square" anchor="ctr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" sz="1400" smtClean="0"/>
              <a:pPr marL="0" lvl="0" indent="0" rtl="0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t>15</a:t>
            </a:fld>
            <a:endParaRPr lang="en" sz="1400"/>
          </a:p>
        </p:txBody>
      </p:sp>
      <p:pic>
        <p:nvPicPr>
          <p:cNvPr id="5" name="Picture 4" descr="A close-up of a document&#10;&#10;Description automatically generated">
            <a:extLst>
              <a:ext uri="{FF2B5EF4-FFF2-40B4-BE49-F238E27FC236}">
                <a16:creationId xmlns:a16="http://schemas.microsoft.com/office/drawing/2014/main" id="{2AC1667E-3659-5CE7-A8D9-DE0A2BC1FB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571"/>
          <a:stretch/>
        </p:blipFill>
        <p:spPr>
          <a:xfrm>
            <a:off x="457200" y="1608138"/>
            <a:ext cx="8229600" cy="43525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3982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A5E4B-74B7-5474-FAAD-FB9FD0A61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Clean Water Funding Mix February 5, 2024</a:t>
            </a:r>
            <a:endParaRPr lang="en-US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3CA337-6786-A2B9-35E8-2AB6193ACA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9F3DF1-5D41-9349-F477-69D9DB9A7EC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 dirty="0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F420E7F2-3811-EC63-7780-AE63E1DB4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104" y="1814325"/>
            <a:ext cx="7607274" cy="204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4344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1F16-7E0C-83DE-9ADA-8FB07C063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CWWUC February 14, 2024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B21EF8-E782-B3E9-68CB-FEA5A51E0C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 fontAlgn="base">
              <a:lnSpc>
                <a:spcPct val="104000"/>
              </a:lnSpc>
              <a:spcBef>
                <a:spcPts val="0"/>
              </a:spcBef>
              <a:spcAft>
                <a:spcPts val="160"/>
              </a:spcAft>
              <a:buClr>
                <a:srgbClr val="000000"/>
              </a:buClr>
              <a:buSzPts val="1200"/>
              <a:buNone/>
            </a:pPr>
            <a:r>
              <a:rPr lang="en-US" sz="1800" u="none" strike="noStrike" kern="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Presentation with CDPHE and CPW regarding Temperature Warming Events - Skip Feeney, Melynda (Misty) May, Ashley Rust, Lorie Petersen, and Aimee </a:t>
            </a:r>
            <a:r>
              <a:rPr lang="en-US" sz="1800" u="none" strike="noStrike" kern="0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Konwal</a:t>
            </a:r>
            <a:r>
              <a:rPr lang="en-US" sz="1800" u="none" strike="noStrike" kern="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with the Division and CPW. </a:t>
            </a:r>
            <a:endParaRPr lang="en-US" sz="1800" u="none" strike="noStrike" kern="100" dirty="0">
              <a:effectLst/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57200" marR="0" lvl="1" indent="0" fontAlgn="base">
              <a:lnSpc>
                <a:spcPct val="104000"/>
              </a:lnSpc>
              <a:spcBef>
                <a:spcPts val="0"/>
              </a:spcBef>
              <a:spcAft>
                <a:spcPts val="160"/>
              </a:spcAft>
              <a:buClr>
                <a:srgbClr val="000000"/>
              </a:buClr>
              <a:buSzPts val="1200"/>
              <a:buNone/>
            </a:pPr>
            <a:endParaRPr lang="en-US" sz="16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57200" marR="0" lvl="1" indent="0" fontAlgn="base">
              <a:lnSpc>
                <a:spcPct val="104000"/>
              </a:lnSpc>
              <a:spcBef>
                <a:spcPts val="0"/>
              </a:spcBef>
              <a:spcAft>
                <a:spcPts val="160"/>
              </a:spcAft>
              <a:buClr>
                <a:srgbClr val="000000"/>
              </a:buClr>
              <a:buSzPts val="1200"/>
              <a:buNone/>
            </a:pPr>
            <a:endParaRPr lang="en-US" sz="1600" u="none" strike="noStrike" kern="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57200" marR="0" lvl="1" indent="0" fontAlgn="base">
              <a:lnSpc>
                <a:spcPct val="104000"/>
              </a:lnSpc>
              <a:spcBef>
                <a:spcPts val="0"/>
              </a:spcBef>
              <a:spcAft>
                <a:spcPts val="160"/>
              </a:spcAft>
              <a:buClr>
                <a:srgbClr val="000000"/>
              </a:buClr>
              <a:buSzPts val="1200"/>
              <a:buNone/>
            </a:pPr>
            <a:r>
              <a:rPr lang="en-US" sz="1600" u="none" strike="noStrike" kern="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Regulatory Updates </a:t>
            </a:r>
            <a:r>
              <a:rPr lang="en-US" sz="1600" u="none" strike="noStrike" kern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– </a:t>
            </a:r>
            <a:endParaRPr lang="en-US" sz="1600" u="none" strike="noStrike" kern="100" dirty="0">
              <a:effectLst/>
              <a:uFill>
                <a:solidFill>
                  <a:srgbClr val="000000"/>
                </a:solidFill>
              </a:u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28600" indent="-228600" fontAlgn="base">
              <a:lnSpc>
                <a:spcPct val="104000"/>
              </a:lnSpc>
              <a:spcBef>
                <a:spcPts val="0"/>
              </a:spcBef>
              <a:spcAft>
                <a:spcPts val="160"/>
              </a:spcAft>
              <a:buClr>
                <a:srgbClr val="000000"/>
              </a:buClr>
              <a:buSzPts val="1200"/>
              <a:buFont typeface="+mj-lt"/>
              <a:buAutoNum type="arabicPeriod"/>
            </a:pPr>
            <a:r>
              <a:rPr lang="en-US" sz="1600" u="none" strike="noStrike" kern="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PFAS Bill – SB 24-081 – </a:t>
            </a:r>
            <a:r>
              <a:rPr lang="en-US" sz="1600" u="none" strike="noStrike" kern="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Times New Roman" panose="02020603050405020304" pitchFamily="18" charset="0"/>
                <a:cs typeface="Calibri" panose="020F0502020204030204" pitchFamily="34" charset="0"/>
                <a:hlinkClick r:id="rId2"/>
              </a:rPr>
              <a:t>https://leg.colorado.gov/bills/sb24-081</a:t>
            </a:r>
            <a:r>
              <a:rPr lang="en-US" sz="1600" u="none" strike="noStrike" kern="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US" sz="1600" b="1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28600" indent="-228600" fontAlgn="base">
              <a:lnSpc>
                <a:spcPct val="104000"/>
              </a:lnSpc>
              <a:spcBef>
                <a:spcPts val="0"/>
              </a:spcBef>
              <a:spcAft>
                <a:spcPts val="160"/>
              </a:spcAft>
              <a:buClr>
                <a:srgbClr val="000000"/>
              </a:buClr>
              <a:buSzPts val="1200"/>
              <a:buFont typeface="+mj-lt"/>
              <a:buAutoNum type="arabicPeriod"/>
            </a:pPr>
            <a:r>
              <a:rPr lang="en-US" sz="1600" u="none" strike="noStrike" kern="1800" dirty="0">
                <a:solidFill>
                  <a:srgbClr val="282924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Regulate Dredged &amp; Fill Material State Waters</a:t>
            </a:r>
            <a:r>
              <a:rPr lang="en-US" sz="1600" kern="100" dirty="0">
                <a:uFill>
                  <a:solidFill>
                    <a:srgbClr val="000000"/>
                  </a:solidFill>
                </a:u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SB 24-127 - </a:t>
            </a:r>
            <a:r>
              <a:rPr lang="en-US" sz="1600" u="none" strike="noStrike" kern="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600" u="none" strike="noStrike" kern="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Times New Roman" panose="02020603050405020304" pitchFamily="18" charset="0"/>
                <a:cs typeface="Calibri" panose="020F0502020204030204" pitchFamily="34" charset="0"/>
                <a:hlinkClick r:id="rId3"/>
              </a:rPr>
              <a:t>https://leg.colorado.gov/bills/sb24-127</a:t>
            </a:r>
            <a:r>
              <a:rPr lang="en-US" sz="1600" u="none" strike="noStrike" kern="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US" sz="1600" kern="1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indent="-228600" fontAlgn="base">
              <a:lnSpc>
                <a:spcPct val="104000"/>
              </a:lnSpc>
              <a:spcBef>
                <a:spcPts val="0"/>
              </a:spcBef>
              <a:spcAft>
                <a:spcPts val="160"/>
              </a:spcAft>
              <a:buClr>
                <a:srgbClr val="000000"/>
              </a:buClr>
              <a:buSzPts val="1200"/>
              <a:buFont typeface="+mj-lt"/>
              <a:buAutoNum type="arabicPeriod"/>
            </a:pPr>
            <a:r>
              <a:rPr lang="en-US" sz="1600" u="none" strike="noStrike" kern="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Green Infrastructure for water quality management  - SB 24-037 – </a:t>
            </a:r>
            <a:r>
              <a:rPr lang="en-US" sz="1600" u="none" strike="noStrike" kern="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Times New Roman" panose="02020603050405020304" pitchFamily="18" charset="0"/>
                <a:cs typeface="Calibri" panose="020F0502020204030204" pitchFamily="34" charset="0"/>
                <a:hlinkClick r:id="rId4"/>
              </a:rPr>
              <a:t>https://leg.colorado.gov/bills/sb24-037</a:t>
            </a:r>
            <a:r>
              <a:rPr lang="en-US" sz="1600" u="none" strike="noStrike" kern="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Times New Roman" panose="02020603050405020304" pitchFamily="18" charset="0"/>
                <a:cs typeface="Calibri" panose="020F0502020204030204" pitchFamily="34" charset="0"/>
              </a:rPr>
              <a:t>  </a:t>
            </a:r>
            <a:endParaRPr lang="en-US" sz="1600" u="none" strike="noStrike" kern="100" dirty="0">
              <a:effectLst/>
              <a:uFill>
                <a:solidFill>
                  <a:srgbClr val="000000"/>
                </a:solidFill>
              </a:uFill>
              <a:latin typeface="+mn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601DE3-7EB2-8C3E-5658-E87F533B42C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7063173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2A0E0-F17B-F653-FF29-D7DE348C4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Clean Water Fees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293087-E51D-2243-EFE3-52C0D12050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 next Clean Water fees subgroup meeting is 2/21 at 3pm, and the next large stakeholder meeting is 2/26 at 9 am. Info here: </a:t>
            </a:r>
            <a:r>
              <a:rPr lang="en-US" sz="1800" u="sng" kern="100" dirty="0">
                <a:solidFill>
                  <a:srgbClr val="0563C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https://cdphe.colorado.gov/water-quality/water-quality-engagement/water-quality-fee-setting-rule</a:t>
            </a:r>
            <a:r>
              <a:rPr lang="en-US" sz="1800" kern="1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 those interested in the 1st rulemaking, materials are being posted here: </a:t>
            </a:r>
            <a:r>
              <a:rPr lang="en-US" sz="1800" u="sng" kern="100" dirty="0">
                <a:solidFill>
                  <a:srgbClr val="0563C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https://drive.google.com/drive/folders/1v1HlJvMDcVCAmRdNNJw43mksREH_UUal</a:t>
            </a:r>
            <a:r>
              <a:rPr lang="en-US" sz="1800" kern="1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19B9FF-41F6-6849-B3CD-DBCA91E7BE3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8106508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8"/>
          <p:cNvSpPr txBox="1">
            <a:spLocks noGrp="1"/>
          </p:cNvSpPr>
          <p:nvPr>
            <p:ph type="title"/>
          </p:nvPr>
        </p:nvSpPr>
        <p:spPr>
          <a:xfrm>
            <a:off x="457200" y="2532045"/>
            <a:ext cx="8229600" cy="307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Questions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Email: mthomas@nfrwqpa.org</a:t>
            </a:r>
            <a:endParaRPr sz="2800" dirty="0"/>
          </a:p>
        </p:txBody>
      </p:sp>
      <p:sp>
        <p:nvSpPr>
          <p:cNvPr id="216" name="Google Shape;216;p38"/>
          <p:cNvSpPr txBox="1">
            <a:spLocks noGrp="1"/>
          </p:cNvSpPr>
          <p:nvPr>
            <p:ph type="sldNum" idx="12"/>
          </p:nvPr>
        </p:nvSpPr>
        <p:spPr>
          <a:xfrm>
            <a:off x="152400" y="6324600"/>
            <a:ext cx="21336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19</a:t>
            </a:fld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4514A-FD25-6F90-10C6-29C4FBD8A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Regulation 22 Workgroup 2024 January 29, 2024</a:t>
            </a:r>
            <a:b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3E8286-BCFF-F49A-13E3-6BDD11A6B8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846138"/>
            <a:ext cx="8229600" cy="4526100"/>
          </a:xfrm>
        </p:spPr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CDPHE Webpage: </a:t>
            </a:r>
            <a:r>
              <a:rPr lang="en-US" sz="1600" u="sng" kern="100" dirty="0">
                <a:solidFill>
                  <a:srgbClr val="0563C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https://cdphe.colorado.gov/water-quality/water-quality-engagement/reg-22-site-location-and-design-regulations-for-domestic</a:t>
            </a:r>
            <a:r>
              <a:rPr lang="en-US" sz="16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600" kern="1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b="1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Agenda: </a:t>
            </a:r>
            <a:r>
              <a:rPr lang="en-US" sz="1600" u="sng" kern="100" dirty="0">
                <a:solidFill>
                  <a:srgbClr val="0563C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https://docs.google.com/document/d/1FiZ1Qsevoc0VhIyI0HGhHta2j4jMa1fEvBS9V8COnt8/edit?usp=drive_link</a:t>
            </a:r>
            <a:r>
              <a:rPr lang="en-US" sz="16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Workgroup Folder: </a:t>
            </a:r>
            <a:r>
              <a:rPr lang="en-US" sz="1600" u="sng" dirty="0">
                <a:solidFill>
                  <a:srgbClr val="1155CC"/>
                </a:solidFill>
                <a:effectLst/>
                <a:latin typeface="+mn-lt"/>
                <a:ea typeface="Times New Roman" panose="02020603050405020304" pitchFamily="18" charset="0"/>
                <a:hlinkClick r:id="rId4"/>
              </a:rPr>
              <a:t>https://drive.google.com/drive/folders/10J1dXBQIu07Z38LnAVPdhq-l-Kg_iRqw</a:t>
            </a:r>
            <a:r>
              <a:rPr lang="en-US" sz="16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 </a:t>
            </a:r>
            <a:endParaRPr lang="en-US" sz="16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6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Construction Flexibility </a:t>
            </a:r>
            <a:r>
              <a:rPr lang="en-US" sz="1600" u="sng" dirty="0">
                <a:solidFill>
                  <a:srgbClr val="1155CC"/>
                </a:solidFill>
                <a:effectLst/>
                <a:latin typeface="+mn-lt"/>
                <a:ea typeface="Times New Roman" panose="02020603050405020304" pitchFamily="18" charset="0"/>
                <a:hlinkClick r:id="rId5"/>
              </a:rPr>
              <a:t>visual scenarios</a:t>
            </a:r>
            <a:r>
              <a:rPr lang="en-US" sz="1600" dirty="0">
                <a:effectLst/>
                <a:latin typeface="+mn-lt"/>
                <a:ea typeface="Times New Roman" panose="02020603050405020304" pitchFamily="18" charset="0"/>
              </a:rPr>
              <a:t>.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kern="1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Preliminary proposed redlines for construction flexibility. PDF in the </a:t>
            </a:r>
            <a:r>
              <a:rPr lang="en-US" sz="1600" u="sng" kern="100" dirty="0">
                <a:solidFill>
                  <a:srgbClr val="1155CC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workgroup flexibility folder</a:t>
            </a:r>
            <a:r>
              <a:rPr lang="en-US" sz="1600" kern="1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  Or directly view here: </a:t>
            </a:r>
            <a:r>
              <a:rPr lang="en-US" sz="1600" u="sng" kern="100" dirty="0">
                <a:solidFill>
                  <a:srgbClr val="0563C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https://drive.google.com/file/d/1X9wsw2fsrT1vRDWbUs0pUuTYkWdxZOSz/view?usp=sharing</a:t>
            </a:r>
            <a:r>
              <a:rPr lang="en-US" sz="1600" kern="1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endParaRPr lang="en-US" sz="1600" kern="1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Redundancy and resiliency requirements must be met for each constructed treatment capacity.</a:t>
            </a:r>
            <a:endParaRPr lang="en-US" sz="16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Treatment entity responsible to construct for current and future wastewater treatment capacity. WQCD to track documentation of constructed treatment capacity. </a:t>
            </a:r>
            <a:endParaRPr lang="en-US" sz="1600" dirty="0">
              <a:effectLst/>
              <a:latin typeface="+mn-lt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C5678B-BC28-B1F1-6E4B-739C2B44F4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828104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A41E8-0CAB-F690-D046-0A912544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 b="1" kern="100">
                <a:effectLst/>
              </a:rPr>
              <a:t>Regulation 22 Workgroup 2024 January 29, 2024</a:t>
            </a:r>
            <a:endParaRPr lang="en-US" sz="3400"/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E8994B79-8C37-DEAE-F6C7-314855A43F0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52400" y="6324600"/>
            <a:ext cx="2133600" cy="3651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"/>
              <a:pPr marL="0" lvl="0" indent="0" algn="l" rtl="0">
                <a:spcBef>
                  <a:spcPts val="0"/>
                </a:spcBef>
                <a:spcAft>
                  <a:spcPts val="600"/>
                </a:spcAft>
                <a:buNone/>
              </a:pPr>
              <a:t>3</a:t>
            </a:fld>
            <a:endParaRPr lang="e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4F16ED-3458-D3E4-BC29-49F1B7683F89}"/>
              </a:ext>
            </a:extLst>
          </p:cNvPr>
          <p:cNvSpPr>
            <a:spLocks/>
          </p:cNvSpPr>
          <p:nvPr/>
        </p:nvSpPr>
        <p:spPr>
          <a:xfrm>
            <a:off x="1183352" y="1608138"/>
            <a:ext cx="7037960" cy="3870724"/>
          </a:xfrm>
          <a:prstGeom prst="rect">
            <a:avLst/>
          </a:prstGeom>
        </p:spPr>
        <p:txBody>
          <a:bodyPr/>
          <a:lstStyle/>
          <a:p>
            <a:pPr marL="21590">
              <a:spcAft>
                <a:spcPts val="600"/>
              </a:spcAft>
            </a:pPr>
            <a:r>
              <a:rPr lang="en-US" sz="1530" b="0" i="0" u="none" strike="noStrike" kern="100" cap="none">
                <a:solidFill>
                  <a:srgbClr val="FF0000"/>
                </a:solidFill>
                <a:latin typeface="Calibri" panose="020F0502020204030204" pitchFamily="34" charset="0"/>
                <a:ea typeface="Arial"/>
                <a:cs typeface="Times New Roman" panose="02020603050405020304" pitchFamily="18" charset="0"/>
                <a:sym typeface="Arial"/>
              </a:rPr>
              <a:t>See Regulation 22 redlines at line #s 201-204; 6370-6406; </a:t>
            </a:r>
            <a:endParaRPr lang="en-US" sz="1530" b="0" i="0" u="none" strike="noStrike" kern="100" cap="none">
              <a:solidFill>
                <a:srgbClr val="000000"/>
              </a:solidFill>
              <a:latin typeface="Calibri" panose="020F0502020204030204" pitchFamily="34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>
              <a:spcAft>
                <a:spcPts val="600"/>
              </a:spcAft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BE822E-2DEB-4D57-7871-2A91D9FBEEFF}"/>
              </a:ext>
            </a:extLst>
          </p:cNvPr>
          <p:cNvSpPr>
            <a:spLocks/>
          </p:cNvSpPr>
          <p:nvPr/>
        </p:nvSpPr>
        <p:spPr>
          <a:xfrm>
            <a:off x="922687" y="5648448"/>
            <a:ext cx="1824656" cy="312234"/>
          </a:xfrm>
          <a:prstGeom prst="rect">
            <a:avLst/>
          </a:prstGeom>
        </p:spPr>
        <p:txBody>
          <a:bodyPr/>
          <a:lstStyle/>
          <a:p>
            <a:pPr>
              <a:spcAft>
                <a:spcPts val="600"/>
              </a:spcAft>
            </a:pPr>
            <a:fld id="{00000000-1234-1234-1234-123412341234}" type="slidenum">
              <a:rPr lang="en" sz="119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>
                <a:spcAft>
                  <a:spcPts val="600"/>
                </a:spcAft>
              </a:pPr>
              <a:t>3</a:t>
            </a:fld>
            <a:endParaRPr lang="en"/>
          </a:p>
        </p:txBody>
      </p:sp>
      <p:pic>
        <p:nvPicPr>
          <p:cNvPr id="5" name="Picture 4" descr="A close-up of a document&#10;&#10;Description automatically generated">
            <a:extLst>
              <a:ext uri="{FF2B5EF4-FFF2-40B4-BE49-F238E27FC236}">
                <a16:creationId xmlns:a16="http://schemas.microsoft.com/office/drawing/2014/main" id="{CB875A40-9896-E0D8-17AA-765028928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069" y="2124755"/>
            <a:ext cx="6720527" cy="2019748"/>
          </a:xfrm>
          <a:prstGeom prst="rect">
            <a:avLst/>
          </a:prstGeom>
        </p:spPr>
      </p:pic>
      <p:pic>
        <p:nvPicPr>
          <p:cNvPr id="6" name="Picture 5" descr="A close-up of a text&#10;&#10;Description automatically generated">
            <a:extLst>
              <a:ext uri="{FF2B5EF4-FFF2-40B4-BE49-F238E27FC236}">
                <a16:creationId xmlns:a16="http://schemas.microsoft.com/office/drawing/2014/main" id="{7D5C9820-F3D0-F041-6749-6E2271F21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069" y="4300631"/>
            <a:ext cx="6720526" cy="103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500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2C5B4-28AD-10D6-782F-329854346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2E9854-9D5E-07A5-0AEB-3CC0C08C8F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C20994-E4D3-105D-A4FC-81CC9E45ED0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 dirty="0"/>
          </a:p>
        </p:txBody>
      </p:sp>
      <p:pic>
        <p:nvPicPr>
          <p:cNvPr id="5" name="Picture 4" descr="A red text on a white background&#10;&#10;Description automatically generated">
            <a:extLst>
              <a:ext uri="{FF2B5EF4-FFF2-40B4-BE49-F238E27FC236}">
                <a16:creationId xmlns:a16="http://schemas.microsoft.com/office/drawing/2014/main" id="{2DA289C6-E4BA-E44A-5EE3-11195D7EF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706" y="178736"/>
            <a:ext cx="6270172" cy="601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153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4BA0B-8643-7EA4-6845-0B6A2ED3F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Regulation 22 Workgroup 2024 January 29, 2024</a:t>
            </a:r>
            <a:endParaRPr lang="en-US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90956B-9D9C-0922-8031-A76C0A237D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17638"/>
            <a:ext cx="8229600" cy="4526100"/>
          </a:xfrm>
        </p:spPr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6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Historical infrastructure - Stakeholder feedback on the interim approach in Appendix C of the Regulation 22 Implementation Policy. </a:t>
            </a:r>
            <a:endParaRPr lang="en-US" sz="16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Expect to discuss more in the February 26</a:t>
            </a:r>
            <a:r>
              <a:rPr lang="en-US" sz="1600" baseline="300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th</a:t>
            </a:r>
            <a:r>
              <a:rPr lang="en-US" sz="16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 meeting</a:t>
            </a:r>
            <a:r>
              <a:rPr lang="en-US" sz="16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</a:rPr>
              <a:t> </a:t>
            </a:r>
            <a:endParaRPr lang="en-US" sz="16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342900" marR="0" lvl="0" indent="-342900" fontAlgn="base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6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Conceptual examples</a:t>
            </a:r>
            <a:endParaRPr lang="en-US" sz="16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+mn-lt"/>
                <a:ea typeface="Aptos" panose="020B0004020202020204" pitchFamily="34" charset="0"/>
                <a:cs typeface="Aptos" panose="020B0004020202020204" pitchFamily="34" charset="0"/>
              </a:rPr>
              <a:t>The division is considering expectation for SA/DR of historic lift stations under the following situations: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6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Changes to the historic lift station (updating). Note: In-kind replacement would not apply to historic lift station without SA/DR.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6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New infrastructure being installed resulting in changes to the service area of the historic (e.g., new lift station adding flow to the existing historic lift station).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6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Sanitary sewer overflow (SSO) discharge(s) that indicate operational issues at the historic lift station.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600" dirty="0">
                <a:effectLst/>
                <a:latin typeface="+mn-lt"/>
                <a:ea typeface="Aptos" panose="020B0004020202020204" pitchFamily="34" charset="0"/>
                <a:cs typeface="Times New Roman" panose="02020603050405020304" pitchFamily="18" charset="0"/>
              </a:rPr>
              <a:t>Conditions identified that indicate operational issues at the historic lift station (e.g., at a compliance evaluation inspection (CEI)). 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4868B8-8C52-2C06-7A78-CABC33240C4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127184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1ADAD-1765-3C13-646F-5123290BC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CMF Strategic Meeting January 30, 2024</a:t>
            </a:r>
            <a:b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B5EDB5-9036-529E-F25F-5DC7D64017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846138"/>
            <a:ext cx="8229600" cy="4526100"/>
          </a:xfrm>
        </p:spPr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100"/>
              <a:buFont typeface="Wingdings" panose="05000000000000000000" pitchFamily="2" charset="2"/>
              <a:buChar char="§"/>
            </a:pPr>
            <a:r>
              <a:rPr lang="en-US" sz="16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1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dentify and engage participants, NGOs, etc., that were not represented at this meeting.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100"/>
              <a:buFont typeface="Wingdings" panose="05000000000000000000" pitchFamily="2" charset="2"/>
              <a:buChar char="§"/>
            </a:pPr>
            <a:r>
              <a:rPr lang="en-US" sz="1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Develop a Communications Plan that outlines a clear mission, long-term water quality vision/plan, and immediate needs list.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Identify the point of contact for certain issues – these individuals will be the lead with support from others on important issues the group should direct resources to.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100"/>
              <a:buFont typeface="Wingdings" panose="05000000000000000000" pitchFamily="2" charset="2"/>
              <a:buChar char="§"/>
            </a:pPr>
            <a:r>
              <a:rPr lang="en-US" sz="1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Leverage existing overlap between CMF and the Water Quality Forum (WQF) Steering Committee and attempt to harmonize these efforts.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1100"/>
              <a:buFont typeface="Wingdings" panose="05000000000000000000" pitchFamily="2" charset="2"/>
              <a:buChar char="§"/>
            </a:pPr>
            <a:r>
              <a:rPr lang="en-US" sz="1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Be an active voice and participant at: 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The feasibility workgroups that begin on March 21</a:t>
            </a:r>
            <a:r>
              <a:rPr lang="en-US" sz="1600" baseline="30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st</a:t>
            </a:r>
            <a:r>
              <a:rPr lang="en-US" sz="1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Commission Town Hall and Public Forum on October 15</a:t>
            </a:r>
            <a:r>
              <a:rPr lang="en-US" sz="1600" baseline="30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1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DFEEFF-5AAD-FD1F-4AEA-18A68ABAFCA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212952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7ECF3-D3C8-6AE1-8C66-09DE9B7C1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CMF Strategic Meeting January 30, 2024</a:t>
            </a:r>
            <a:endParaRPr lang="en-US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4F99C4-897E-2766-94AF-E32AB420E8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CEBFC2-C641-8A8A-C47A-E24103A60A1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 dirty="0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63AED7BC-AC4E-718C-6017-F3F4A3368E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67305"/>
            <a:ext cx="4699000" cy="4658995"/>
          </a:xfrm>
          <a:prstGeom prst="rect">
            <a:avLst/>
          </a:prstGeom>
        </p:spPr>
      </p:pic>
      <p:pic>
        <p:nvPicPr>
          <p:cNvPr id="6" name="Picture 5" descr="A list of words on a white background&#10;&#10;Description automatically generated">
            <a:extLst>
              <a:ext uri="{FF2B5EF4-FFF2-40B4-BE49-F238E27FC236}">
                <a16:creationId xmlns:a16="http://schemas.microsoft.com/office/drawing/2014/main" id="{C9107BEE-EA3D-6E82-9C04-47BE53DC12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9847" b="43142"/>
          <a:stretch/>
        </p:blipFill>
        <p:spPr bwMode="auto">
          <a:xfrm>
            <a:off x="5870855" y="1467305"/>
            <a:ext cx="1916617" cy="46589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548338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6BBAE-E79F-419C-C289-3D9D00CF2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CMF Strategic Meeting January 30, 2024</a:t>
            </a:r>
            <a:endParaRPr lang="en-US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30F975-3E1C-7D01-9A37-758597B366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Groups not present whom we should be coordinating with.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F12E02-1AAE-4A63-EB10-F8247648AD8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 dirty="0"/>
          </a:p>
        </p:txBody>
      </p:sp>
      <p:pic>
        <p:nvPicPr>
          <p:cNvPr id="5" name="Picture 4" descr="A list of words on a white background&#10;&#10;Description automatically generated">
            <a:extLst>
              <a:ext uri="{FF2B5EF4-FFF2-40B4-BE49-F238E27FC236}">
                <a16:creationId xmlns:a16="http://schemas.microsoft.com/office/drawing/2014/main" id="{AE8AAA96-328E-3CE5-4260-AD90491E2F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064" b="55444"/>
          <a:stretch/>
        </p:blipFill>
        <p:spPr bwMode="auto">
          <a:xfrm>
            <a:off x="914399" y="2151590"/>
            <a:ext cx="3878485" cy="37166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A list of words on a white background&#10;&#10;Description automatically generated">
            <a:extLst>
              <a:ext uri="{FF2B5EF4-FFF2-40B4-BE49-F238E27FC236}">
                <a16:creationId xmlns:a16="http://schemas.microsoft.com/office/drawing/2014/main" id="{CC89E30D-279C-257C-DCDC-85213709F0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064" t="44198"/>
          <a:stretch/>
        </p:blipFill>
        <p:spPr bwMode="auto">
          <a:xfrm>
            <a:off x="5149601" y="2100989"/>
            <a:ext cx="3180482" cy="38178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91768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36CED-E658-5C08-858D-7FE86B287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5457"/>
            <a:ext cx="8229600" cy="1143000"/>
          </a:xfrm>
        </p:spPr>
        <p:txBody>
          <a:bodyPr/>
          <a:lstStyle/>
          <a:p>
            <a:r>
              <a:rPr lang="en-US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Temperature Assessment Training Session January 31, 2024</a:t>
            </a:r>
            <a:b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4253FB-BE15-55B6-818A-9A42AEEBBF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64300"/>
            <a:ext cx="8229600" cy="4526100"/>
          </a:xfrm>
        </p:spPr>
        <p:txBody>
          <a:bodyPr/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1800" kern="1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Meeting agenda link: </a:t>
            </a:r>
            <a:r>
              <a:rPr lang="en-US" sz="1800" u="sng" kern="100" dirty="0">
                <a:solidFill>
                  <a:srgbClr val="0563C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https://docs.google.com/document/d/1YXYBA2BmWgjV8oHhgFgDhTKsP4DrHQr3uxjgJ4FBZaM/edit?usp=sharing</a:t>
            </a:r>
            <a:r>
              <a:rPr lang="en-US" sz="1800" kern="1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Lorie Petersen, Skip Feeney, Robert </a:t>
            </a:r>
            <a:r>
              <a:rPr lang="en-US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Hillegas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Aimee Konowal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Explain the temperature assessment process for 303d assessments.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Meeting is recorded and will be available.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See Assessment Calculation at: </a:t>
            </a:r>
            <a:r>
              <a:rPr lang="en-US" sz="1800" u="sng" kern="100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https://cdphe.colorado.gov/surface-water-assessment</a:t>
            </a:r>
            <a:endParaRPr lang="en-US" sz="1800" u="sng" kern="100" dirty="0">
              <a:solidFill>
                <a:srgbClr val="0563C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 stepwise instructions are currently available in this public folder: </a:t>
            </a:r>
            <a:r>
              <a:rPr lang="en-US" sz="1800" u="sng" kern="100" dirty="0">
                <a:solidFill>
                  <a:srgbClr val="0563C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https://drive.google.com/drive/folders/1I8Yd6Hvyg8XFx0iEY7YVZiyHT3gMG9GZ</a:t>
            </a:r>
            <a:r>
              <a:rPr lang="en-US" sz="1800" kern="100" dirty="0">
                <a:effectLst/>
                <a:latin typeface="Segoe UI" panose="020B05020402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5C07A7-D63D-1CE4-85EC-0E7CDCD969B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 dirty="0"/>
          </a:p>
        </p:txBody>
      </p:sp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5BC89018-774E-6661-408F-3271953D5A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293" y="3710354"/>
            <a:ext cx="6791078" cy="287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510970"/>
      </p:ext>
    </p:extLst>
  </p:cSld>
  <p:clrMapOvr>
    <a:masterClrMapping/>
  </p:clrMapOvr>
</p:sld>
</file>

<file path=ppt/theme/theme1.xml><?xml version="1.0" encoding="utf-8"?>
<a:theme xmlns:a="http://schemas.openxmlformats.org/drawingml/2006/main" name="1_PPTX Template">
  <a:themeElements>
    <a:clrScheme name="CDPHE Primary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0953A"/>
      </a:accent1>
      <a:accent2>
        <a:srgbClr val="5C6670"/>
      </a:accent2>
      <a:accent3>
        <a:srgbClr val="D0D2D3"/>
      </a:accent3>
      <a:accent4>
        <a:srgbClr val="EF7521"/>
      </a:accent4>
      <a:accent5>
        <a:srgbClr val="65503C"/>
      </a:accent5>
      <a:accent6>
        <a:srgbClr val="6EC4E8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8945</TotalTime>
  <Words>935</Words>
  <Application>Microsoft Office PowerPoint</Application>
  <PresentationFormat>On-screen Show (4:3)</PresentationFormat>
  <Paragraphs>88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Courier New</vt:lpstr>
      <vt:lpstr>Noto Sans Symbols</vt:lpstr>
      <vt:lpstr>Segoe UI</vt:lpstr>
      <vt:lpstr>Symbol</vt:lpstr>
      <vt:lpstr>Trebuchet MS</vt:lpstr>
      <vt:lpstr>Wingdings</vt:lpstr>
      <vt:lpstr>1_PPTX Template</vt:lpstr>
      <vt:lpstr>Workgroup Updates </vt:lpstr>
      <vt:lpstr>Regulation 22 Workgroup 2024 January 29, 2024 </vt:lpstr>
      <vt:lpstr>Regulation 22 Workgroup 2024 January 29, 2024</vt:lpstr>
      <vt:lpstr>PowerPoint Presentation</vt:lpstr>
      <vt:lpstr>Regulation 22 Workgroup 2024 January 29, 2024</vt:lpstr>
      <vt:lpstr>CMF Strategic Meeting January 30, 2024 </vt:lpstr>
      <vt:lpstr>CMF Strategic Meeting January 30, 2024</vt:lpstr>
      <vt:lpstr>CMF Strategic Meeting January 30, 2024</vt:lpstr>
      <vt:lpstr>Temperature Assessment Training Session January 31, 2024 </vt:lpstr>
      <vt:lpstr>Clean Water Funding Mix February 5, 2024 </vt:lpstr>
      <vt:lpstr>Clean Water Funding Mix February 5, 2024</vt:lpstr>
      <vt:lpstr>Clean Water Funding Mix February 5, 2024</vt:lpstr>
      <vt:lpstr>Clean Water Funding Mix February 5, 2024</vt:lpstr>
      <vt:lpstr>Clean Water Funding Mix February 5, 2024</vt:lpstr>
      <vt:lpstr>Clean Water Funding Mix February 5, 2024</vt:lpstr>
      <vt:lpstr>Clean Water Funding Mix February 5, 2024</vt:lpstr>
      <vt:lpstr>CWWUC February 14, 2024</vt:lpstr>
      <vt:lpstr>Clean Water Fees</vt:lpstr>
      <vt:lpstr>Questions   Email: mthomas@nfrwqpa.org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Regulation #22: Adopted Changes</dc:title>
  <dc:creator>Mark Thomas</dc:creator>
  <cp:lastModifiedBy>Mark Thomas</cp:lastModifiedBy>
  <cp:revision>109</cp:revision>
  <dcterms:modified xsi:type="dcterms:W3CDTF">2024-02-19T15:57:00Z</dcterms:modified>
</cp:coreProperties>
</file>